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0" r:id="rId1"/>
  </p:sldMasterIdLst>
  <p:notesMasterIdLst>
    <p:notesMasterId r:id="rId34"/>
  </p:notesMasterIdLst>
  <p:handoutMasterIdLst>
    <p:handoutMasterId r:id="rId35"/>
  </p:handoutMasterIdLst>
  <p:sldIdLst>
    <p:sldId id="256" r:id="rId2"/>
    <p:sldId id="259" r:id="rId3"/>
    <p:sldId id="321" r:id="rId4"/>
    <p:sldId id="315" r:id="rId5"/>
    <p:sldId id="298" r:id="rId6"/>
    <p:sldId id="322" r:id="rId7"/>
    <p:sldId id="299" r:id="rId8"/>
    <p:sldId id="318" r:id="rId9"/>
    <p:sldId id="323" r:id="rId10"/>
    <p:sldId id="316" r:id="rId11"/>
    <p:sldId id="324" r:id="rId12"/>
    <p:sldId id="319" r:id="rId13"/>
    <p:sldId id="330" r:id="rId14"/>
    <p:sldId id="329" r:id="rId15"/>
    <p:sldId id="328" r:id="rId16"/>
    <p:sldId id="331" r:id="rId17"/>
    <p:sldId id="325" r:id="rId18"/>
    <p:sldId id="332" r:id="rId19"/>
    <p:sldId id="333" r:id="rId20"/>
    <p:sldId id="334" r:id="rId21"/>
    <p:sldId id="335" r:id="rId22"/>
    <p:sldId id="326" r:id="rId23"/>
    <p:sldId id="304" r:id="rId24"/>
    <p:sldId id="313" r:id="rId25"/>
    <p:sldId id="306" r:id="rId26"/>
    <p:sldId id="336" r:id="rId27"/>
    <p:sldId id="339" r:id="rId28"/>
    <p:sldId id="327" r:id="rId29"/>
    <p:sldId id="297" r:id="rId30"/>
    <p:sldId id="340" r:id="rId31"/>
    <p:sldId id="295" r:id="rId32"/>
    <p:sldId id="278" r:id="rId33"/>
  </p:sldIdLst>
  <p:sldSz cx="9144000" cy="6858000" type="screen4x3"/>
  <p:notesSz cx="9296400" cy="6858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6CE50B2-5544-45FD-8C61-566A2960E129}">
          <p14:sldIdLst>
            <p14:sldId id="256"/>
            <p14:sldId id="259"/>
            <p14:sldId id="321"/>
            <p14:sldId id="315"/>
            <p14:sldId id="298"/>
            <p14:sldId id="322"/>
            <p14:sldId id="299"/>
            <p14:sldId id="318"/>
            <p14:sldId id="323"/>
            <p14:sldId id="316"/>
            <p14:sldId id="324"/>
            <p14:sldId id="319"/>
            <p14:sldId id="330"/>
            <p14:sldId id="329"/>
            <p14:sldId id="328"/>
            <p14:sldId id="331"/>
            <p14:sldId id="325"/>
            <p14:sldId id="332"/>
            <p14:sldId id="333"/>
            <p14:sldId id="334"/>
            <p14:sldId id="335"/>
            <p14:sldId id="326"/>
            <p14:sldId id="304"/>
            <p14:sldId id="313"/>
            <p14:sldId id="306"/>
            <p14:sldId id="336"/>
            <p14:sldId id="339"/>
            <p14:sldId id="327"/>
            <p14:sldId id="297"/>
            <p14:sldId id="340"/>
            <p14:sldId id="295"/>
            <p14:sldId id="2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800000"/>
    <a:srgbClr val="DDDDDD"/>
    <a:srgbClr val="333399"/>
    <a:srgbClr val="FFFFA3"/>
    <a:srgbClr val="000066"/>
    <a:srgbClr val="333333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75" autoAdjust="0"/>
    <p:restoredTop sz="94640"/>
  </p:normalViewPr>
  <p:slideViewPr>
    <p:cSldViewPr>
      <p:cViewPr varScale="1">
        <p:scale>
          <a:sx n="116" d="100"/>
          <a:sy n="116" d="100"/>
        </p:scale>
        <p:origin x="640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11" d="100"/>
          <a:sy n="111" d="100"/>
        </p:scale>
        <p:origin x="191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defTabSz="914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 bwMode="auto">
          <a:xfrm>
            <a:off x="5265809" y="0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algn="r" defTabSz="914200">
              <a:defRPr sz="1200"/>
            </a:lvl1pPr>
          </a:lstStyle>
          <a:p>
            <a:pPr>
              <a:defRPr/>
            </a:pPr>
            <a:fld id="{251AAEC2-9967-49E8-8548-5CA7C6D9692C}" type="datetimeFigureOut">
              <a:rPr lang="en-US"/>
              <a:pPr>
                <a:defRPr/>
              </a:pPr>
              <a:t>6/15/16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 bwMode="auto">
          <a:xfrm>
            <a:off x="0" y="6513694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b" anchorCtr="0" compatLnSpc="1">
            <a:prstTxWarp prst="textNoShape">
              <a:avLst/>
            </a:prstTxWarp>
          </a:bodyPr>
          <a:lstStyle>
            <a:lvl1pPr defTabSz="914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 bwMode="auto">
          <a:xfrm>
            <a:off x="5265809" y="6513694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b" anchorCtr="0" compatLnSpc="1">
            <a:prstTxWarp prst="textNoShape">
              <a:avLst/>
            </a:prstTxWarp>
          </a:bodyPr>
          <a:lstStyle>
            <a:lvl1pPr algn="r" defTabSz="914200">
              <a:defRPr sz="1200"/>
            </a:lvl1pPr>
          </a:lstStyle>
          <a:p>
            <a:pPr>
              <a:defRPr/>
            </a:pPr>
            <a:fld id="{D4651D1D-C487-4C8C-8FB5-C5136947868F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336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defTabSz="914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65809" y="0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algn="r" defTabSz="914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53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33700" y="514350"/>
            <a:ext cx="3429000" cy="2571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9640" y="3258019"/>
            <a:ext cx="7437120" cy="30858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3694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b" anchorCtr="0" compatLnSpc="1">
            <a:prstTxWarp prst="textNoShape">
              <a:avLst/>
            </a:prstTxWarp>
          </a:bodyPr>
          <a:lstStyle>
            <a:lvl1pPr defTabSz="914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5809" y="6513694"/>
            <a:ext cx="4028440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b" anchorCtr="0" compatLnSpc="1">
            <a:prstTxWarp prst="textNoShape">
              <a:avLst/>
            </a:prstTxWarp>
          </a:bodyPr>
          <a:lstStyle>
            <a:lvl1pPr algn="r" defTabSz="914200">
              <a:defRPr sz="1200"/>
            </a:lvl1pPr>
          </a:lstStyle>
          <a:p>
            <a:pPr>
              <a:defRPr/>
            </a:pPr>
            <a:fld id="{C9042FCE-08B6-4859-B6D3-79AEC46699D0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378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9742995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941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43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19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309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27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787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212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566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hop communication links are </a:t>
            </a:r>
            <a:r>
              <a:rPr lang="en-US" dirty="0" err="1" smtClean="0"/>
              <a:t>repre</a:t>
            </a:r>
            <a:r>
              <a:rPr lang="en-US" dirty="0" smtClean="0"/>
              <a:t>-</a:t>
            </a:r>
          </a:p>
          <a:p>
            <a:r>
              <a:rPr lang="en-US" dirty="0" err="1" smtClean="0"/>
              <a:t>sented</a:t>
            </a:r>
            <a:r>
              <a:rPr lang="en-US" dirty="0" smtClean="0"/>
              <a:t> with yellow lines. The cyan and magenta lines represent</a:t>
            </a:r>
          </a:p>
          <a:p>
            <a:r>
              <a:rPr lang="en-US" dirty="0" smtClean="0"/>
              <a:t>the null borders b l and b h respectively.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042FCE-08B6-4859-B6D3-79AEC46699D0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20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059" name="Picture 11" descr="Panoramic From Rood2-TD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38600"/>
            <a:ext cx="91440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" y="1905000"/>
            <a:ext cx="8763000" cy="1371600"/>
          </a:xfrm>
        </p:spPr>
        <p:txBody>
          <a:bodyPr/>
          <a:lstStyle>
            <a:lvl1pPr algn="ctr">
              <a:defRPr sz="3200"/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2400" y="3352800"/>
            <a:ext cx="8991600" cy="533400"/>
          </a:xfrm>
        </p:spPr>
        <p:txBody>
          <a:bodyPr anchor="b"/>
          <a:lstStyle>
            <a:lvl1pPr marL="0" indent="0" algn="ctr">
              <a:buFont typeface="Wingdings" pitchFamily="2" charset="2"/>
              <a:buNone/>
              <a:defRPr sz="2000" b="0" i="1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 algn="r">
              <a:defRPr sz="1400"/>
            </a:lvl1pPr>
          </a:lstStyle>
          <a:p>
            <a:pPr>
              <a:defRPr/>
            </a:pPr>
            <a:fld id="{D5BD2878-37E7-4214-832E-D0B4D4E3CE08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  <p:pic>
        <p:nvPicPr>
          <p:cNvPr id="130055" name="Picture 7" descr="blue strip cop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0056" name="Picture 8" descr="blue strip cop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" t="20168"/>
          <a:stretch>
            <a:fillRect/>
          </a:stretch>
        </p:blipFill>
        <p:spPr bwMode="auto">
          <a:xfrm>
            <a:off x="0" y="6556375"/>
            <a:ext cx="9144000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0058" name="Picture 6" descr="Nevada_Master_stack_slogan_4c larg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924" y="356921"/>
            <a:ext cx="1793875" cy="132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F282ADB-FC78-4284-A83E-6E7D21965E64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77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5600" y="381000"/>
            <a:ext cx="2133600" cy="57451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81000"/>
            <a:ext cx="6248400" cy="57451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22AE965-F18C-45F9-8D7D-28F6266D4BBC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9711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55051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31775" indent="-231775">
              <a:buFont typeface="Wingdings" charset="2"/>
              <a:buChar char="§"/>
              <a:defRPr b="0"/>
            </a:lvl1pPr>
            <a:lvl2pPr marL="742950" indent="-285750">
              <a:buFont typeface="LucidaGrande" charset="0"/>
              <a:buChar char="−"/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553199"/>
            <a:ext cx="2133600" cy="30480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‹n.º›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190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F262DB0-D280-4ACF-B516-4D9C9980842E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132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447800"/>
            <a:ext cx="4191000" cy="46783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191000" cy="46783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DDD279B-F598-4DB5-8445-92A4C20AB63E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794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D68D12C-9CC9-43AA-B0EC-49FFCDB801BA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205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08CEE09-DA8C-4B61-AEB6-A157FE7998C9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454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AA42308-F9D6-469D-A4E2-91C14168A14B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245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65700AC-E9DB-441B-8D76-A9099474B787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78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33400" y="60960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FAC90CA-2EF8-4496-A767-A4FDAC72145B}" type="slidenum">
              <a:rPr lang="en-US"/>
              <a:pPr>
                <a:defRPr/>
              </a:pPr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0288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5" Type="http://schemas.openxmlformats.org/officeDocument/2006/relationships/image" Target="../media/image2.jpeg"/><Relationship Id="rId16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47800" y="381000"/>
            <a:ext cx="7391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29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43000" y="1447800"/>
            <a:ext cx="76962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556770"/>
            <a:ext cx="2133600" cy="301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‹n.º›</a:t>
            </a:fld>
            <a:endParaRPr lang="en-US"/>
          </a:p>
        </p:txBody>
      </p:sp>
      <p:pic>
        <p:nvPicPr>
          <p:cNvPr id="129031" name="Picture 7" descr="blue strip copy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9032" name="Picture 8" descr="blue strip copy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6480175"/>
            <a:ext cx="9140825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9033" name="Picture 9" descr="Nevada_N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98426"/>
            <a:ext cx="10668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 userDrawn="1"/>
        </p:nvSpPr>
        <p:spPr>
          <a:xfrm>
            <a:off x="152400" y="6556770"/>
            <a:ext cx="11512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WNS3 2016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2057400" y="6550223"/>
            <a:ext cx="541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P Regis, S </a:t>
            </a:r>
            <a:r>
              <a:rPr lang="en-US" sz="1400" dirty="0" err="1" smtClean="0">
                <a:solidFill>
                  <a:schemeClr val="bg1"/>
                </a:solidFill>
              </a:rPr>
              <a:t>Bhunia</a:t>
            </a:r>
            <a:r>
              <a:rPr lang="en-US" sz="1400" dirty="0" smtClean="0">
                <a:solidFill>
                  <a:schemeClr val="bg1"/>
                </a:solidFill>
              </a:rPr>
              <a:t>, S </a:t>
            </a:r>
            <a:r>
              <a:rPr lang="en-US" sz="1400" dirty="0" err="1" smtClean="0">
                <a:solidFill>
                  <a:schemeClr val="bg1"/>
                </a:solidFill>
              </a:rPr>
              <a:t>Sengupta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1219201" y="0"/>
            <a:ext cx="69341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Implementation</a:t>
            </a:r>
            <a:r>
              <a:rPr lang="en-US" sz="1200" baseline="0" dirty="0" smtClean="0">
                <a:solidFill>
                  <a:schemeClr val="bg1"/>
                </a:solidFill>
              </a:rPr>
              <a:t> of 3D Obstacle Compliant Mobility Models in ns-3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3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+mn-lt"/>
          <a:ea typeface="+mj-ea"/>
          <a:cs typeface="Times New Roman" pitchFamily="18" charset="0"/>
        </a:defRPr>
      </a:lvl1pPr>
      <a:lvl2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2pPr>
      <a:lvl3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3pPr>
      <a:lvl4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4pPr>
      <a:lvl5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9pPr>
    </p:titleStyle>
    <p:bodyStyle>
      <a:lvl1pPr marL="231775" indent="-231775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microsoft.com/office/2007/relationships/media" Target="../media/media3.mp4"/><Relationship Id="rId6" Type="http://schemas.openxmlformats.org/officeDocument/2006/relationships/video" Target="../media/media3.mp4"/><Relationship Id="rId7" Type="http://schemas.openxmlformats.org/officeDocument/2006/relationships/slideLayout" Target="../slideLayouts/slideLayout12.xml"/><Relationship Id="rId8" Type="http://schemas.openxmlformats.org/officeDocument/2006/relationships/notesSlide" Target="../notesSlides/notesSlide9.xml"/><Relationship Id="rId9" Type="http://schemas.openxmlformats.org/officeDocument/2006/relationships/image" Target="../media/image2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se.unr.edu/~regis/ns-3/" TargetMode="External"/><Relationship Id="rId3" Type="http://schemas.openxmlformats.org/officeDocument/2006/relationships/hyperlink" Target="https://github.com/regisin/ns-3-obstacles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Implementation of 3D Obstacle Compliant Mobility Models in ns-3</a:t>
            </a:r>
            <a:endParaRPr lang="en-US" dirty="0"/>
          </a:p>
        </p:txBody>
      </p:sp>
      <p:sp>
        <p:nvSpPr>
          <p:cNvPr id="1556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4019" y="3505200"/>
            <a:ext cx="8991600" cy="533400"/>
          </a:xfrm>
        </p:spPr>
        <p:txBody>
          <a:bodyPr/>
          <a:lstStyle/>
          <a:p>
            <a:r>
              <a:rPr lang="en-US" sz="2200" dirty="0" smtClean="0"/>
              <a:t>Paulo </a:t>
            </a:r>
            <a:r>
              <a:rPr lang="en-US" sz="2200" dirty="0"/>
              <a:t>Alexandre Regis, Suman </a:t>
            </a:r>
            <a:r>
              <a:rPr lang="en-US" sz="2200" dirty="0" err="1"/>
              <a:t>Bhunia</a:t>
            </a:r>
            <a:r>
              <a:rPr lang="en-US" sz="2200" dirty="0"/>
              <a:t>, </a:t>
            </a:r>
            <a:r>
              <a:rPr lang="en-US" sz="2200" dirty="0" err="1"/>
              <a:t>Shamik</a:t>
            </a:r>
            <a:r>
              <a:rPr lang="en-US" sz="2200" dirty="0"/>
              <a:t> </a:t>
            </a:r>
            <a:r>
              <a:rPr lang="en-US" sz="2200" dirty="0" err="1"/>
              <a:t>Sengupta</a:t>
            </a: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Existing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Random Walk (2D)</a:t>
            </a:r>
          </a:p>
          <a:p>
            <a:pPr lvl="1"/>
            <a:r>
              <a:rPr lang="en-US" sz="2000" dirty="0" smtClean="0"/>
              <a:t>Nodes move in a straight line for a determined amount of time</a:t>
            </a:r>
          </a:p>
          <a:p>
            <a:pPr lvl="1"/>
            <a:r>
              <a:rPr lang="en-US" sz="2000" dirty="0" smtClean="0"/>
              <a:t>Randomly choose new parameters</a:t>
            </a:r>
          </a:p>
          <a:p>
            <a:r>
              <a:rPr lang="en-US" sz="2000" dirty="0" smtClean="0"/>
              <a:t>Random Direction (2D)</a:t>
            </a:r>
          </a:p>
          <a:p>
            <a:pPr lvl="1"/>
            <a:r>
              <a:rPr lang="en-US" sz="2000" dirty="0" smtClean="0"/>
              <a:t>A node moves in straight line until it reaches the boundary</a:t>
            </a:r>
          </a:p>
          <a:p>
            <a:pPr lvl="1"/>
            <a:r>
              <a:rPr lang="en-US" sz="2000" dirty="0" smtClean="0"/>
              <a:t>Randomly chooses new parameters </a:t>
            </a:r>
          </a:p>
          <a:p>
            <a:r>
              <a:rPr lang="en-US" sz="2000" dirty="0" smtClean="0"/>
              <a:t>Gauss-Markov (3D)</a:t>
            </a:r>
          </a:p>
          <a:p>
            <a:pPr lvl="1"/>
            <a:r>
              <a:rPr lang="en-US" sz="2000" dirty="0" smtClean="0"/>
              <a:t>Similarly to Random Walk, moves for a certain time before changing parameters</a:t>
            </a:r>
          </a:p>
          <a:p>
            <a:pPr lvl="1"/>
            <a:r>
              <a:rPr lang="en-US" sz="2000" dirty="0" smtClean="0"/>
              <a:t>Parameters can be constrained by random distributed variables</a:t>
            </a:r>
          </a:p>
          <a:p>
            <a:pPr lvl="1"/>
            <a:r>
              <a:rPr lang="en-US" sz="2000" dirty="0" smtClean="0"/>
              <a:t>Same as Random Walk depending on the initial setup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235C-E559-440E-9134-712C319DD25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558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Related Work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Mobility Models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ns-3 Classes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Results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42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Scope of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8854" y="1447800"/>
            <a:ext cx="4180345" cy="4876800"/>
          </a:xfrm>
        </p:spPr>
        <p:txBody>
          <a:bodyPr/>
          <a:lstStyle/>
          <a:p>
            <a:r>
              <a:rPr lang="en-US" dirty="0" smtClean="0"/>
              <a:t>New classes added to the mobility module</a:t>
            </a:r>
          </a:p>
          <a:p>
            <a:endParaRPr lang="en-US" dirty="0" smtClean="0"/>
          </a:p>
          <a:p>
            <a:r>
              <a:rPr lang="en-US" dirty="0" smtClean="0"/>
              <a:t>Modification of existing auxiliary classes</a:t>
            </a:r>
          </a:p>
          <a:p>
            <a:pPr lvl="1"/>
            <a:r>
              <a:rPr lang="en-US" dirty="0" smtClean="0"/>
              <a:t>No functions were removed/modified</a:t>
            </a:r>
          </a:p>
          <a:p>
            <a:pPr lvl="1"/>
            <a:r>
              <a:rPr lang="en-US" dirty="0" smtClean="0"/>
              <a:t>Only new methods added to account for 3D geometry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235C-E559-440E-9134-712C319DD25D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76400"/>
            <a:ext cx="420165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306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block diagram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371600"/>
            <a:ext cx="3098800" cy="4876800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sz="2000" dirty="0" smtClean="0"/>
              <a:t>All models follow similar flow</a:t>
            </a:r>
            <a:endParaRPr lang="en-US" sz="2000" dirty="0"/>
          </a:p>
          <a:p>
            <a:pPr>
              <a:buFont typeface="Wingdings" charset="2"/>
              <a:buChar char="§"/>
            </a:pPr>
            <a:r>
              <a:rPr lang="en-US" sz="2000" dirty="0" smtClean="0"/>
              <a:t>Intermediate yellow blocks represent the new features</a:t>
            </a:r>
          </a:p>
          <a:p>
            <a:pPr>
              <a:buFont typeface="Wingdings" charset="2"/>
              <a:buChar char="§"/>
            </a:pPr>
            <a:r>
              <a:rPr lang="en-US" sz="2000" dirty="0" smtClean="0"/>
              <a:t>Coordinate system used in ns-3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052" y="1371600"/>
            <a:ext cx="3942748" cy="430530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886200"/>
            <a:ext cx="2933700" cy="256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66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Random Walk 3D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447800"/>
            <a:ext cx="4013200" cy="4876800"/>
          </a:xfrm>
        </p:spPr>
        <p:txBody>
          <a:bodyPr/>
          <a:lstStyle/>
          <a:p>
            <a:r>
              <a:rPr lang="en-US" dirty="0" smtClean="0"/>
              <a:t>New random variable controls vertical movements</a:t>
            </a:r>
          </a:p>
          <a:p>
            <a:r>
              <a:rPr lang="en-US" dirty="0" smtClean="0"/>
              <a:t>Initialize the obstacles</a:t>
            </a:r>
          </a:p>
          <a:p>
            <a:r>
              <a:rPr lang="en-US" dirty="0" smtClean="0"/>
              <a:t>During the simulation</a:t>
            </a:r>
          </a:p>
          <a:p>
            <a:pPr lvl="1"/>
            <a:r>
              <a:rPr lang="en-US" dirty="0" smtClean="0"/>
              <a:t>If collision is detected, change direction similarly as if it reached the boundary</a:t>
            </a:r>
          </a:p>
          <a:p>
            <a:pPr lvl="1"/>
            <a:r>
              <a:rPr lang="en-US" dirty="0" smtClean="0"/>
              <a:t>Continue moving for the remaining time step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235C-E559-440E-9134-712C319DD25D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800" y="838200"/>
            <a:ext cx="48260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45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Random Direction 3D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447800"/>
            <a:ext cx="4025900" cy="4876800"/>
          </a:xfrm>
        </p:spPr>
        <p:txBody>
          <a:bodyPr/>
          <a:lstStyle/>
          <a:p>
            <a:r>
              <a:rPr lang="en-US" dirty="0" smtClean="0"/>
              <a:t>New random variable controls vertical movements</a:t>
            </a:r>
          </a:p>
          <a:p>
            <a:r>
              <a:rPr lang="en-US" dirty="0" smtClean="0"/>
              <a:t>Initialize the obstacles</a:t>
            </a:r>
          </a:p>
          <a:p>
            <a:r>
              <a:rPr lang="en-US" dirty="0" smtClean="0"/>
              <a:t>During the simulation</a:t>
            </a:r>
          </a:p>
          <a:p>
            <a:pPr lvl="1"/>
            <a:r>
              <a:rPr lang="en-US" dirty="0" smtClean="0"/>
              <a:t>Move until boundary OR object collision is detected</a:t>
            </a:r>
          </a:p>
          <a:p>
            <a:pPr lvl="1"/>
            <a:r>
              <a:rPr lang="en-US" dirty="0" smtClean="0"/>
              <a:t>Choose new direction (avoiding same direction as the obstacle/boundary)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235C-E559-440E-9134-712C319DD25D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500" y="1752600"/>
            <a:ext cx="48133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28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Obstacle Gauss-Markov</a:t>
            </a:r>
            <a:endParaRPr lang="en-US" dirty="0"/>
          </a:p>
        </p:txBody>
      </p:sp>
      <p:sp>
        <p:nvSpPr>
          <p:cNvPr id="13" name="Espaço Reservado para Conteúdo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to Random Walk algorithm</a:t>
            </a:r>
          </a:p>
          <a:p>
            <a:pPr lvl="1"/>
            <a:r>
              <a:rPr lang="en-US" dirty="0" smtClean="0"/>
              <a:t>Already 3D, no modifications needed</a:t>
            </a:r>
          </a:p>
          <a:p>
            <a:endParaRPr lang="en-US" dirty="0" smtClean="0"/>
          </a:p>
          <a:p>
            <a:r>
              <a:rPr lang="en-US" dirty="0" smtClean="0"/>
              <a:t>Initialize the obstacles</a:t>
            </a:r>
          </a:p>
          <a:p>
            <a:endParaRPr lang="en-US" dirty="0" smtClean="0"/>
          </a:p>
          <a:p>
            <a:r>
              <a:rPr lang="en-US" dirty="0" smtClean="0"/>
              <a:t>During the simulation</a:t>
            </a:r>
          </a:p>
          <a:p>
            <a:pPr lvl="1"/>
            <a:r>
              <a:rPr lang="en-US" dirty="0" smtClean="0"/>
              <a:t>If collision is detected, change direction similarly as if it reached the boundary</a:t>
            </a:r>
          </a:p>
          <a:p>
            <a:pPr lvl="1"/>
            <a:r>
              <a:rPr lang="en-US" dirty="0" smtClean="0"/>
              <a:t>Continue moving for the remaining time step</a:t>
            </a:r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235C-E559-440E-9134-712C319DD25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Related Work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Mobility Models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ns-3 Classes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Results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48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ns3::RandomWalk3dMobilityModel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1143000" y="1447800"/>
            <a:ext cx="69342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24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b="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b="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 b="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sz="2000" kern="0" dirty="0" smtClean="0"/>
              <a:t>Create model with the helper class</a:t>
            </a:r>
            <a:endParaRPr lang="en-US" sz="2000" kern="0" dirty="0"/>
          </a:p>
          <a:p>
            <a:pPr>
              <a:buFont typeface="Wingdings" charset="2"/>
              <a:buChar char="§"/>
            </a:pPr>
            <a:endParaRPr lang="en-US" sz="2000" kern="0" dirty="0" smtClean="0"/>
          </a:p>
          <a:p>
            <a:pPr>
              <a:buFont typeface="Wingdings" charset="2"/>
              <a:buChar char="§"/>
            </a:pPr>
            <a:endParaRPr lang="en-US" sz="2000" kern="0" dirty="0"/>
          </a:p>
          <a:p>
            <a:pPr>
              <a:buFont typeface="Wingdings" charset="2"/>
              <a:buChar char="§"/>
            </a:pPr>
            <a:endParaRPr lang="en-US" sz="2000" kern="0" dirty="0" smtClean="0"/>
          </a:p>
          <a:p>
            <a:pPr>
              <a:buFont typeface="Wingdings" charset="2"/>
              <a:buChar char="§"/>
            </a:pPr>
            <a:endParaRPr lang="en-US" sz="2000" kern="0" dirty="0" smtClean="0"/>
          </a:p>
          <a:p>
            <a:pPr>
              <a:buFont typeface="Wingdings" charset="2"/>
              <a:buChar char="§"/>
            </a:pPr>
            <a:endParaRPr lang="en-US" sz="2000" dirty="0" smtClean="0"/>
          </a:p>
          <a:p>
            <a:pPr>
              <a:buFont typeface="Wingdings" charset="2"/>
              <a:buChar char="§"/>
            </a:pPr>
            <a:endParaRPr lang="en-US" sz="2000" dirty="0"/>
          </a:p>
          <a:p>
            <a:pPr>
              <a:buFont typeface="Wingdings" charset="2"/>
              <a:buChar char="§"/>
            </a:pPr>
            <a:r>
              <a:rPr lang="en-US" sz="2000" dirty="0" smtClean="0"/>
              <a:t>Add as many obstacles as needed</a:t>
            </a:r>
            <a:endParaRPr lang="en-US" sz="2000" dirty="0"/>
          </a:p>
          <a:p>
            <a:pPr>
              <a:buFont typeface="Wingdings" charset="2"/>
              <a:buChar char="§"/>
            </a:pPr>
            <a:endParaRPr lang="en-US" sz="20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00" y="2032000"/>
            <a:ext cx="8051800" cy="12446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4508500"/>
            <a:ext cx="75692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260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ns3</a:t>
            </a:r>
            <a:r>
              <a:rPr lang="pt-BR" dirty="0" smtClean="0"/>
              <a:t>::RandomDirection3dMobilityModel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1143000" y="1447800"/>
            <a:ext cx="69342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24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b="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b="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 b="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sz="2000" kern="0" dirty="0" smtClean="0"/>
              <a:t>Create model with the helper class</a:t>
            </a:r>
            <a:endParaRPr lang="en-US" sz="2000" kern="0" dirty="0"/>
          </a:p>
          <a:p>
            <a:pPr>
              <a:buFont typeface="Wingdings" charset="2"/>
              <a:buChar char="§"/>
            </a:pPr>
            <a:endParaRPr lang="en-US" sz="2000" kern="0" dirty="0" smtClean="0"/>
          </a:p>
          <a:p>
            <a:pPr>
              <a:buFont typeface="Wingdings" charset="2"/>
              <a:buChar char="§"/>
            </a:pPr>
            <a:endParaRPr lang="en-US" sz="2000" kern="0" dirty="0"/>
          </a:p>
          <a:p>
            <a:pPr>
              <a:buFont typeface="Wingdings" charset="2"/>
              <a:buChar char="§"/>
            </a:pPr>
            <a:endParaRPr lang="en-US" sz="2000" kern="0" dirty="0" smtClean="0"/>
          </a:p>
          <a:p>
            <a:pPr>
              <a:buFont typeface="Wingdings" charset="2"/>
              <a:buChar char="§"/>
            </a:pPr>
            <a:endParaRPr lang="en-US" sz="2000" kern="0" dirty="0" smtClean="0"/>
          </a:p>
          <a:p>
            <a:pPr>
              <a:buFont typeface="Wingdings" charset="2"/>
              <a:buChar char="§"/>
            </a:pPr>
            <a:endParaRPr lang="en-US" sz="2000" dirty="0" smtClean="0"/>
          </a:p>
          <a:p>
            <a:pPr>
              <a:buFont typeface="Wingdings" charset="2"/>
              <a:buChar char="§"/>
            </a:pPr>
            <a:endParaRPr lang="en-US" sz="2000" dirty="0"/>
          </a:p>
          <a:p>
            <a:pPr>
              <a:buFont typeface="Wingdings" charset="2"/>
              <a:buChar char="§"/>
            </a:pPr>
            <a:r>
              <a:rPr lang="en-US" sz="2000" dirty="0" smtClean="0"/>
              <a:t>Add as many obstacles as needed</a:t>
            </a:r>
            <a:endParaRPr lang="en-US" sz="2000" dirty="0"/>
          </a:p>
          <a:p>
            <a:pPr>
              <a:buFont typeface="Wingdings" charset="2"/>
              <a:buChar char="§"/>
            </a:pPr>
            <a:endParaRPr lang="en-US" sz="2000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057400"/>
            <a:ext cx="8064500" cy="9398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572000"/>
            <a:ext cx="8369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93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Related Work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Mobility Models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ns-3 Classes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Results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83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ns3</a:t>
            </a:r>
            <a:r>
              <a:rPr lang="pt-BR" dirty="0" smtClean="0"/>
              <a:t>::</a:t>
            </a:r>
            <a:r>
              <a:rPr lang="pt-BR" dirty="0" err="1" smtClean="0"/>
              <a:t>ObstacleGaussMarkovMobilityModel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1143000" y="1447800"/>
            <a:ext cx="69342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24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b="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b="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 b="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sz="2000" kern="0" dirty="0" smtClean="0"/>
              <a:t>Create model with the helper class</a:t>
            </a:r>
            <a:endParaRPr lang="en-US" sz="2000" kern="0" dirty="0"/>
          </a:p>
          <a:p>
            <a:pPr>
              <a:buFont typeface="Wingdings" charset="2"/>
              <a:buChar char="§"/>
            </a:pPr>
            <a:endParaRPr lang="en-US" sz="2000" kern="0" dirty="0" smtClean="0"/>
          </a:p>
          <a:p>
            <a:pPr>
              <a:buFont typeface="Wingdings" charset="2"/>
              <a:buChar char="§"/>
            </a:pPr>
            <a:endParaRPr lang="en-US" sz="2000" kern="0" dirty="0"/>
          </a:p>
          <a:p>
            <a:pPr>
              <a:buFont typeface="Wingdings" charset="2"/>
              <a:buChar char="§"/>
            </a:pPr>
            <a:endParaRPr lang="en-US" sz="2000" kern="0" dirty="0" smtClean="0"/>
          </a:p>
          <a:p>
            <a:pPr>
              <a:buFont typeface="Wingdings" charset="2"/>
              <a:buChar char="§"/>
            </a:pPr>
            <a:endParaRPr lang="en-US" sz="2000" kern="0" dirty="0" smtClean="0"/>
          </a:p>
          <a:p>
            <a:pPr>
              <a:buFont typeface="Wingdings" charset="2"/>
              <a:buChar char="§"/>
            </a:pPr>
            <a:endParaRPr lang="en-US" sz="2000" dirty="0" smtClean="0"/>
          </a:p>
          <a:p>
            <a:pPr>
              <a:buFont typeface="Wingdings" charset="2"/>
              <a:buChar char="§"/>
            </a:pPr>
            <a:endParaRPr lang="en-US" sz="2000" dirty="0"/>
          </a:p>
          <a:p>
            <a:pPr>
              <a:buFont typeface="Wingdings" charset="2"/>
              <a:buChar char="§"/>
            </a:pPr>
            <a:r>
              <a:rPr lang="en-US" sz="2000" dirty="0" smtClean="0"/>
              <a:t>Add as many obstacles as needed</a:t>
            </a:r>
            <a:endParaRPr lang="en-US" sz="2000" dirty="0"/>
          </a:p>
          <a:p>
            <a:pPr>
              <a:buFont typeface="Wingdings" charset="2"/>
              <a:buChar char="§"/>
            </a:pPr>
            <a:endParaRPr lang="en-US" sz="2000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2057400"/>
            <a:ext cx="8928100" cy="11557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572000"/>
            <a:ext cx="86741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36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ns3::Box</a:t>
            </a:r>
            <a:endParaRPr lang="en-US" dirty="0"/>
          </a:p>
        </p:txBody>
      </p:sp>
      <p:sp>
        <p:nvSpPr>
          <p:cNvPr id="10" name="Espaço Reservado para Conteúdo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Geometric calculation includes Z-axis calculations (not included originally)</a:t>
            </a:r>
          </a:p>
          <a:p>
            <a:r>
              <a:rPr lang="en-US" dirty="0" smtClean="0"/>
              <a:t>Slab method used in gaming, i.e. projectile intersection</a:t>
            </a: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Box::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CalculateIntersection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lvl="1"/>
            <a:r>
              <a:rPr lang="en-US" dirty="0" smtClean="0"/>
              <a:t>Input: current position and velocity vectors</a:t>
            </a:r>
          </a:p>
          <a:p>
            <a:pPr lvl="1"/>
            <a:r>
              <a:rPr lang="en-US" dirty="0" smtClean="0"/>
              <a:t>Output: intersection position vector</a:t>
            </a: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Box::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WillCollide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lvl="1"/>
            <a:r>
              <a:rPr lang="en-US" dirty="0" smtClean="0"/>
              <a:t>Input: current position and velocity vectors</a:t>
            </a:r>
          </a:p>
          <a:p>
            <a:pPr lvl="1"/>
            <a:r>
              <a:rPr lang="en-US" dirty="0" smtClean="0"/>
              <a:t>Output: </a:t>
            </a:r>
            <a:r>
              <a:rPr lang="en-US" dirty="0" err="1" smtClean="0"/>
              <a:t>boolean</a:t>
            </a:r>
            <a:r>
              <a:rPr lang="en-US" dirty="0" smtClean="0"/>
              <a:t>, if node is in collision trajectory or not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235C-E559-440E-9134-712C319DD25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158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Related Work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Mobility Models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ns-3 Classes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Results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41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Parameters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676400"/>
            <a:ext cx="5499100" cy="2779243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7543800" cy="4876800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Boundaries: 300 x 300 x 200 (m)</a:t>
            </a:r>
          </a:p>
          <a:p>
            <a:pPr>
              <a:buFont typeface="Wingdings" charset="2"/>
              <a:buChar char="§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Font typeface="Wingdings" charset="2"/>
              <a:buChar char="§"/>
            </a:pPr>
            <a:endParaRPr lang="en-US" dirty="0" smtClean="0">
              <a:cs typeface="Times New Roman" panose="02020603050405020304" pitchFamily="18" charset="0"/>
            </a:endParaRPr>
          </a:p>
          <a:p>
            <a:pPr>
              <a:buFont typeface="Wingdings" charset="2"/>
              <a:buChar char="§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Font typeface="Wingdings" charset="2"/>
              <a:buChar char="§"/>
            </a:pPr>
            <a:endParaRPr lang="en-US" dirty="0" smtClean="0">
              <a:cs typeface="Times New Roman" panose="02020603050405020304" pitchFamily="18" charset="0"/>
            </a:endParaRPr>
          </a:p>
          <a:p>
            <a:pPr>
              <a:buFont typeface="Wingdings" charset="2"/>
              <a:buChar char="§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Font typeface="Wingdings" charset="2"/>
              <a:buChar char="§"/>
            </a:pPr>
            <a:endParaRPr lang="en-US" dirty="0" smtClean="0">
              <a:cs typeface="Times New Roman" panose="02020603050405020304" pitchFamily="18" charset="0"/>
            </a:endParaRPr>
          </a:p>
          <a:p>
            <a:pPr>
              <a:buFont typeface="Wingdings" charset="2"/>
              <a:buChar char="§"/>
            </a:pPr>
            <a:endParaRPr lang="en-US" dirty="0">
              <a:cs typeface="Times New Roman" panose="02020603050405020304" pitchFamily="18" charset="0"/>
            </a:endParaRP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Obstacles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900" y="5105400"/>
            <a:ext cx="5194300" cy="135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56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752600" y="381000"/>
            <a:ext cx="7391400" cy="762000"/>
          </a:xfrm>
        </p:spPr>
        <p:txBody>
          <a:bodyPr/>
          <a:lstStyle/>
          <a:p>
            <a:r>
              <a:rPr lang="en-US" dirty="0" smtClean="0"/>
              <a:t>Trajectory comparison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010400" y="6556375"/>
            <a:ext cx="2133600" cy="301625"/>
          </a:xfrm>
        </p:spPr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pic>
        <p:nvPicPr>
          <p:cNvPr id="10" name="TrajDirec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3390900"/>
            <a:ext cx="4622400" cy="3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TrajGauss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19600" y="3390900"/>
            <a:ext cx="4622800" cy="346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TrajWalkDist.mp4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4622400" cy="3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TrajWalkDist.mp4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95800" y="0"/>
            <a:ext cx="4622400" cy="34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0" y="3581400"/>
            <a:ext cx="396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24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b="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b="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 b="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2000" b="1" kern="0" dirty="0" smtClean="0">
                <a:cs typeface="Times New Roman" panose="02020603050405020304" pitchFamily="18" charset="0"/>
              </a:rPr>
              <a:t>Random Direction 3D</a:t>
            </a:r>
            <a:endParaRPr lang="en-US" sz="2000" b="1" kern="0" dirty="0">
              <a:cs typeface="Times New Roman" panose="02020603050405020304" pitchFamily="18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5181600" y="3581400"/>
            <a:ext cx="396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24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b="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b="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 b="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2000" b="1" kern="0" dirty="0" smtClean="0">
                <a:cs typeface="Times New Roman" panose="02020603050405020304" pitchFamily="18" charset="0"/>
              </a:rPr>
              <a:t>Obstacle Gauss-Markov</a:t>
            </a:r>
            <a:endParaRPr lang="en-US" sz="2000" b="1" kern="0" dirty="0">
              <a:cs typeface="Times New Roman" panose="02020603050405020304" pitchFamily="18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5181600" y="0"/>
            <a:ext cx="396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24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b="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b="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 b="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2000" b="1" kern="0" dirty="0" smtClean="0">
                <a:cs typeface="Times New Roman" panose="02020603050405020304" pitchFamily="18" charset="0"/>
              </a:rPr>
              <a:t>Random Walk 3D (distance)</a:t>
            </a:r>
            <a:endParaRPr lang="en-US" sz="2000" b="1" kern="0" dirty="0">
              <a:cs typeface="Times New Roman" panose="02020603050405020304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0" y="0"/>
            <a:ext cx="3962400" cy="533400"/>
          </a:xfrm>
        </p:spPr>
        <p:txBody>
          <a:bodyPr/>
          <a:lstStyle/>
          <a:p>
            <a:pPr marL="0" indent="0" algn="ctr">
              <a:buNone/>
            </a:pPr>
            <a:r>
              <a:rPr lang="en-US" sz="2000" dirty="0" smtClean="0">
                <a:cs typeface="Times New Roman" panose="02020603050405020304" pitchFamily="18" charset="0"/>
              </a:rPr>
              <a:t>Random Walk 3D (time)</a:t>
            </a:r>
            <a:endParaRPr lang="en-US" sz="20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71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20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0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0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collisions with the obstacles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199" y="6553199"/>
            <a:ext cx="2267663" cy="336944"/>
          </a:xfrm>
        </p:spPr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62400" cy="5334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cs typeface="Times New Roman" panose="02020603050405020304" pitchFamily="18" charset="0"/>
              </a:rPr>
              <a:t>No obstacle</a:t>
            </a:r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4876800" y="1600200"/>
            <a:ext cx="396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24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b="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b="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 b="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kern="0" dirty="0" smtClean="0">
                <a:cs typeface="Times New Roman" panose="02020603050405020304" pitchFamily="18" charset="0"/>
              </a:rPr>
              <a:t>With obstacles</a:t>
            </a:r>
            <a:endParaRPr lang="en-US" kern="0" dirty="0">
              <a:cs typeface="Times New Roman" panose="02020603050405020304" pitchFamily="18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438400"/>
            <a:ext cx="3657600" cy="2743200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2438400"/>
            <a:ext cx="3657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999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Packet Delivery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199" y="6553199"/>
            <a:ext cx="2267663" cy="336944"/>
          </a:xfrm>
        </p:spPr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62400" cy="5334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cs typeface="Times New Roman" panose="02020603050405020304" pitchFamily="18" charset="0"/>
              </a:rPr>
              <a:t>No obstacle</a:t>
            </a:r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4876800" y="1600200"/>
            <a:ext cx="396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24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b="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b="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 b="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kern="0" dirty="0" smtClean="0">
                <a:cs typeface="Times New Roman" panose="02020603050405020304" pitchFamily="18" charset="0"/>
              </a:rPr>
              <a:t>With obstacles</a:t>
            </a:r>
            <a:endParaRPr lang="en-US" kern="0" dirty="0">
              <a:cs typeface="Times New Roman" panose="02020603050405020304" pitchFamily="18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438400"/>
            <a:ext cx="3657600" cy="27432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2438400"/>
            <a:ext cx="3657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6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Hop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199" y="6553199"/>
            <a:ext cx="2267663" cy="336944"/>
          </a:xfrm>
        </p:spPr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62400" cy="5334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cs typeface="Times New Roman" panose="02020603050405020304" pitchFamily="18" charset="0"/>
              </a:rPr>
              <a:t>No obstacle</a:t>
            </a:r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4876800" y="1600200"/>
            <a:ext cx="39624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1775" indent="-231775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24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b="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b="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 b="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kern="0" dirty="0" smtClean="0">
                <a:cs typeface="Times New Roman" panose="02020603050405020304" pitchFamily="18" charset="0"/>
              </a:rPr>
              <a:t>With obstacles</a:t>
            </a:r>
            <a:endParaRPr lang="en-US" kern="0" dirty="0">
              <a:cs typeface="Times New Roman" panose="02020603050405020304" pitchFamily="18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438400"/>
            <a:ext cx="3657600" cy="27432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2438400"/>
            <a:ext cx="3657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615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Related Work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Mobility Models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ns-3 Classes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Results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95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Conclusion and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Expanded three mobility models to consider 3 dimensions, and obstacles in simulations with moving nodes</a:t>
            </a:r>
          </a:p>
          <a:p>
            <a:r>
              <a:rPr lang="en-US" dirty="0" smtClean="0"/>
              <a:t>Allows fast prototyping, eliminating the need to learn an external tool to obtain trajectory in such cases</a:t>
            </a:r>
          </a:p>
          <a:p>
            <a:r>
              <a:rPr lang="en-US" dirty="0" smtClean="0"/>
              <a:t>Results demonstrate the deteriorating effect each mobility has when obstacles are considered</a:t>
            </a:r>
          </a:p>
          <a:p>
            <a:r>
              <a:rPr lang="en-US" dirty="0" smtClean="0"/>
              <a:t>Future work:</a:t>
            </a:r>
          </a:p>
          <a:p>
            <a:pPr lvl="1"/>
            <a:r>
              <a:rPr lang="en-US" dirty="0" smtClean="0"/>
              <a:t>More complex mobility models</a:t>
            </a:r>
          </a:p>
          <a:p>
            <a:pPr lvl="1"/>
            <a:r>
              <a:rPr lang="en-US" dirty="0" smtClean="0"/>
              <a:t>Integrate with buildings module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235C-E559-440E-9134-712C319DD25D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33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Related Work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Mobility Models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ns-3 Classes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Results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049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External 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447800"/>
            <a:ext cx="7924800" cy="4876800"/>
          </a:xfrm>
        </p:spPr>
        <p:txBody>
          <a:bodyPr/>
          <a:lstStyle/>
          <a:p>
            <a:pPr>
              <a:buFont typeface="Wingdings" charset="2"/>
              <a:buChar char="§"/>
            </a:pPr>
            <a:endParaRPr lang="en-US" dirty="0" smtClean="0"/>
          </a:p>
          <a:p>
            <a:pPr>
              <a:buFont typeface="Wingdings" charset="2"/>
              <a:buChar char="§"/>
            </a:pPr>
            <a:r>
              <a:rPr lang="en-US" dirty="0" smtClean="0"/>
              <a:t>Project website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://www.cse.unr.edu/~regis/ns-3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pPr>
              <a:buFont typeface="Wingdings" charset="2"/>
              <a:buChar char="§"/>
            </a:pPr>
            <a:endParaRPr lang="en-US" dirty="0"/>
          </a:p>
          <a:p>
            <a:pPr>
              <a:buFont typeface="Wingdings" charset="2"/>
              <a:buChar char="§"/>
            </a:pPr>
            <a:r>
              <a:rPr lang="en-US" dirty="0" smtClean="0"/>
              <a:t>Source-code </a:t>
            </a:r>
            <a:r>
              <a:rPr lang="en-US" dirty="0"/>
              <a:t>on GitHub: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github.com/regisin/ns-3-obstacles</a:t>
            </a:r>
            <a:endParaRPr lang="en-US" dirty="0" smtClean="0"/>
          </a:p>
          <a:p>
            <a:pPr>
              <a:buFont typeface="Wingdings" charset="2"/>
              <a:buChar char="§"/>
            </a:pPr>
            <a:endParaRPr lang="en-US" dirty="0"/>
          </a:p>
          <a:p>
            <a:pPr>
              <a:buFont typeface="Wingdings" charset="2"/>
              <a:buChar char="§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1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447800"/>
            <a:ext cx="7553325" cy="4876800"/>
          </a:xfrm>
        </p:spPr>
        <p:txBody>
          <a:bodyPr/>
          <a:lstStyle/>
          <a:p>
            <a:pPr marL="0" indent="0">
              <a:buNone/>
            </a:pP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research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supported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National</a:t>
            </a:r>
            <a:r>
              <a:rPr lang="pt-BR" dirty="0"/>
              <a:t> Science Foundation, </a:t>
            </a:r>
            <a:r>
              <a:rPr lang="pt-BR" dirty="0" err="1"/>
              <a:t>Partnership</a:t>
            </a:r>
            <a:r>
              <a:rPr lang="pt-BR" dirty="0"/>
              <a:t> for </a:t>
            </a:r>
            <a:r>
              <a:rPr lang="pt-BR" dirty="0" err="1"/>
              <a:t>Innovation</a:t>
            </a:r>
            <a:r>
              <a:rPr lang="pt-BR" dirty="0"/>
              <a:t> </a:t>
            </a:r>
            <a:r>
              <a:rPr lang="pt-BR" dirty="0" err="1"/>
              <a:t>Program</a:t>
            </a:r>
            <a:r>
              <a:rPr lang="pt-BR" dirty="0"/>
              <a:t>, Grant No. 1430328 </a:t>
            </a:r>
            <a:r>
              <a:rPr lang="pt-BR" dirty="0" err="1"/>
              <a:t>and</a:t>
            </a:r>
            <a:r>
              <a:rPr lang="pt-BR" dirty="0"/>
              <a:t> CAPES </a:t>
            </a:r>
            <a:r>
              <a:rPr lang="pt-BR" dirty="0" err="1"/>
              <a:t>Brazil</a:t>
            </a:r>
            <a:r>
              <a:rPr lang="pt-BR" dirty="0"/>
              <a:t> 13184-13-0.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29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AA42308-F9D6-469D-A4E2-91C14168A14B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2514600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>
            <a:lvl1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Franklin Gothic Book" pitchFamily="34" charset="0"/>
                <a:ea typeface="+mj-ea"/>
                <a:cs typeface="+mj-cs"/>
              </a:defRPr>
            </a:lvl1pPr>
            <a:lvl2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2pPr>
            <a:lvl3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3pPr>
            <a:lvl4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4pPr>
            <a:lvl5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5pPr>
            <a:lvl6pPr marL="4572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6pPr>
            <a:lvl7pPr marL="9144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7pPr>
            <a:lvl8pPr marL="13716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8pPr>
            <a:lvl9pPr marL="182880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 You!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94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Unmanned Aerial Vehicles (UAV) network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143000" y="1447800"/>
            <a:ext cx="3733800" cy="4953000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b="1" smtClean="0"/>
              <a:t>Ad hoc</a:t>
            </a:r>
            <a:r>
              <a:rPr lang="en-US" smtClean="0"/>
              <a:t>: Collection of nodes communicating with each other independent of a central infrastructure. </a:t>
            </a:r>
          </a:p>
          <a:p>
            <a:pPr>
              <a:buFont typeface="Wingdings" charset="2"/>
              <a:buChar char="§"/>
            </a:pPr>
            <a:r>
              <a:rPr lang="en-US" b="1" smtClean="0"/>
              <a:t>Multihop:</a:t>
            </a:r>
            <a:r>
              <a:rPr lang="en-US" smtClean="0"/>
              <a:t> Data traverses through multiple nodes </a:t>
            </a:r>
          </a:p>
          <a:p>
            <a:pPr>
              <a:buFont typeface="Wingdings" charset="2"/>
              <a:buChar char="§"/>
            </a:pPr>
            <a:r>
              <a:rPr lang="en-US" smtClean="0"/>
              <a:t>Applications include emergency radio networks in disaster zones, traffic monitoring, and military (ISTAR) missions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2967425"/>
            <a:ext cx="4204991" cy="343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43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Mobility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Defines how the movements of a node will change over time</a:t>
            </a:r>
          </a:p>
          <a:p>
            <a:r>
              <a:rPr lang="en-US" smtClean="0"/>
              <a:t>Most models assume movements in a 2D plane</a:t>
            </a:r>
          </a:p>
          <a:p>
            <a:r>
              <a:rPr lang="en-US" smtClean="0"/>
              <a:t>Different models account for different characteristics: randomness, dependence on previous movement, movement restrictions</a:t>
            </a:r>
          </a:p>
          <a:p>
            <a:r>
              <a:rPr lang="en-US" smtClean="0"/>
              <a:t>Examples: Random Walk, Random Direction, Gauss-Markov, Paparazzi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235C-E559-440E-9134-712C319DD25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40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Related Work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Mobility Models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ns-3 Classes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Results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23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Urban environment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Nevada’s drone test site</a:t>
            </a:r>
          </a:p>
          <a:p>
            <a:endParaRPr lang="en-US" smtClean="0"/>
          </a:p>
          <a:p>
            <a:r>
              <a:rPr lang="en-US" smtClean="0"/>
              <a:t>UAVs agility allows it quickly change direction</a:t>
            </a:r>
          </a:p>
          <a:p>
            <a:endParaRPr lang="en-US" smtClean="0"/>
          </a:p>
          <a:p>
            <a:r>
              <a:rPr lang="en-US" smtClean="0"/>
              <a:t>Fast prototyping heterogeneous ad hoc networks</a:t>
            </a:r>
          </a:p>
          <a:p>
            <a:endParaRPr lang="en-US" smtClean="0"/>
          </a:p>
          <a:p>
            <a:r>
              <a:rPr lang="en-US" smtClean="0"/>
              <a:t>Initially developed for another work in preventing jamming attacks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235C-E559-440E-9134-712C319DD25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4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Mobility </a:t>
            </a:r>
            <a:r>
              <a:rPr lang="en-US" dirty="0" smtClean="0"/>
              <a:t>models </a:t>
            </a:r>
            <a:r>
              <a:rPr lang="en-US" dirty="0" smtClean="0"/>
              <a:t>that </a:t>
            </a:r>
            <a:r>
              <a:rPr lang="en-US" dirty="0" smtClean="0"/>
              <a:t>allow agile movements in three dimensions</a:t>
            </a:r>
          </a:p>
          <a:p>
            <a:pPr lvl="1"/>
            <a:r>
              <a:rPr lang="en-US" dirty="0" smtClean="0"/>
              <a:t>Extend existing models: random walk, and random </a:t>
            </a:r>
            <a:r>
              <a:rPr lang="en-US" dirty="0" smtClean="0"/>
              <a:t>direction, Gauss-Markov</a:t>
            </a:r>
            <a:endParaRPr lang="en-US" dirty="0" smtClean="0"/>
          </a:p>
          <a:p>
            <a:r>
              <a:rPr lang="en-US" dirty="0" smtClean="0"/>
              <a:t>Add the ability to avoid collision with the obstacles in 3D</a:t>
            </a:r>
          </a:p>
          <a:p>
            <a:pPr lvl="1"/>
            <a:r>
              <a:rPr lang="en-US" dirty="0" smtClean="0"/>
              <a:t>Allow simulations with multiple obstacles</a:t>
            </a:r>
          </a:p>
          <a:p>
            <a:pPr lvl="1"/>
            <a:r>
              <a:rPr lang="en-US" dirty="0" smtClean="0"/>
              <a:t>Nodes reflect/bounce similarly when they reach the boundaries</a:t>
            </a:r>
          </a:p>
          <a:p>
            <a:r>
              <a:rPr lang="en-US" dirty="0" smtClean="0"/>
              <a:t>Investigate the effect objects can cause in ad hoc networks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235C-E559-440E-9134-712C319DD25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988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7543800" cy="4876800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Introduction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Motivation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Related Work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Mobility Models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ns-3 Classes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Results</a:t>
            </a:r>
          </a:p>
          <a:p>
            <a:pPr>
              <a:buFont typeface="Wingdings" charset="2"/>
              <a:buChar char="§"/>
            </a:pPr>
            <a:r>
              <a:rPr lang="en-US" dirty="0" smtClean="0"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2C235C-E559-440E-9134-712C319DD25D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3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R-Landscape">
  <a:themeElements>
    <a:clrScheme name="2_UNR-landscap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UNR-landscap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UNR-landscap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UNR-landscap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UNR-landscap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UNR-landscap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UNR-landscap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UNR-landscap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UNR-Landscape</Template>
  <TotalTime>5941</TotalTime>
  <Words>881</Words>
  <Application>Microsoft Macintosh PowerPoint</Application>
  <PresentationFormat>Apresentação na tela (4:3)</PresentationFormat>
  <Paragraphs>252</Paragraphs>
  <Slides>32</Slides>
  <Notes>10</Notes>
  <HiddenSlides>0</HiddenSlides>
  <MMClips>4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32</vt:i4>
      </vt:variant>
    </vt:vector>
  </HeadingPairs>
  <TitlesOfParts>
    <vt:vector size="39" baseType="lpstr">
      <vt:lpstr>Calibri</vt:lpstr>
      <vt:lpstr>Courier</vt:lpstr>
      <vt:lpstr>LucidaGrande</vt:lpstr>
      <vt:lpstr>Times New Roman</vt:lpstr>
      <vt:lpstr>Wingdings</vt:lpstr>
      <vt:lpstr>Arial</vt:lpstr>
      <vt:lpstr>UNR-Landscape</vt:lpstr>
      <vt:lpstr>Implementation of 3D Obstacle Compliant Mobility Models in ns-3</vt:lpstr>
      <vt:lpstr>Outline</vt:lpstr>
      <vt:lpstr>Outline</vt:lpstr>
      <vt:lpstr>Unmanned Aerial Vehicles (UAV) network</vt:lpstr>
      <vt:lpstr>Mobility model</vt:lpstr>
      <vt:lpstr>Outline</vt:lpstr>
      <vt:lpstr>Urban environment challenge</vt:lpstr>
      <vt:lpstr>Objectives</vt:lpstr>
      <vt:lpstr>Outline</vt:lpstr>
      <vt:lpstr>Existing models</vt:lpstr>
      <vt:lpstr>Outline</vt:lpstr>
      <vt:lpstr>Scope of work</vt:lpstr>
      <vt:lpstr>General block diagram</vt:lpstr>
      <vt:lpstr>Random Walk 3D</vt:lpstr>
      <vt:lpstr>Random Direction 3D</vt:lpstr>
      <vt:lpstr>Obstacle Gauss-Markov</vt:lpstr>
      <vt:lpstr>Outline</vt:lpstr>
      <vt:lpstr>ns3::RandomWalk3dMobilityModel</vt:lpstr>
      <vt:lpstr>ns3::RandomDirection3dMobilityModel</vt:lpstr>
      <vt:lpstr>ns3::ObstacleGaussMarkovMobilityModel</vt:lpstr>
      <vt:lpstr>ns3::Box</vt:lpstr>
      <vt:lpstr>Outline</vt:lpstr>
      <vt:lpstr>Simulation Parameters</vt:lpstr>
      <vt:lpstr>Trajectory comparison</vt:lpstr>
      <vt:lpstr>Number of collisions with the obstacles</vt:lpstr>
      <vt:lpstr>Control Packet Delivery Ratio</vt:lpstr>
      <vt:lpstr>Hop count</vt:lpstr>
      <vt:lpstr>Outline</vt:lpstr>
      <vt:lpstr>Conclusion and Future Work</vt:lpstr>
      <vt:lpstr>External links</vt:lpstr>
      <vt:lpstr>Acknowledgement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suman</dc:creator>
  <cp:lastModifiedBy>Paulo Regis</cp:lastModifiedBy>
  <cp:revision>148</cp:revision>
  <cp:lastPrinted>2015-08-21T20:51:16Z</cp:lastPrinted>
  <dcterms:created xsi:type="dcterms:W3CDTF">2014-09-19T19:46:11Z</dcterms:created>
  <dcterms:modified xsi:type="dcterms:W3CDTF">2016-06-16T21:04:24Z</dcterms:modified>
</cp:coreProperties>
</file>

<file path=docProps/thumbnail.jpeg>
</file>